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64" r:id="rId4"/>
    <p:sldId id="258" r:id="rId5"/>
    <p:sldId id="259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Ua3VsBm0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2729" y="327338"/>
            <a:ext cx="9418600" cy="3665113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Rzut do kosza z miejsca</a:t>
            </a:r>
            <a:endParaRPr lang="pl-PL" b="1" dirty="0">
              <a:solidFill>
                <a:schemeClr val="bg1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4312" y="3503053"/>
            <a:ext cx="3175715" cy="3175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79600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Rzut z miejsca – technika wykonania</a:t>
            </a:r>
            <a:endParaRPr lang="pl-PL" b="1" dirty="0">
              <a:solidFill>
                <a:schemeClr val="bg1"/>
              </a:solidFill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074" y="2090095"/>
            <a:ext cx="6866612" cy="3572153"/>
          </a:xfrm>
        </p:spPr>
      </p:pic>
      <p:sp>
        <p:nvSpPr>
          <p:cNvPr id="5" name="pole tekstowe 4"/>
          <p:cNvSpPr txBox="1"/>
          <p:nvPr/>
        </p:nvSpPr>
        <p:spPr>
          <a:xfrm>
            <a:off x="218941" y="1983346"/>
            <a:ext cx="4198513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b="1" u="sng" dirty="0" smtClean="0">
                <a:solidFill>
                  <a:schemeClr val="bg1"/>
                </a:solidFill>
              </a:rPr>
              <a:t>Ułożenie ręki:</a:t>
            </a:r>
          </a:p>
          <a:p>
            <a:pPr algn="just"/>
            <a:endParaRPr lang="pl-PL" sz="2400" dirty="0" smtClean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200" dirty="0" smtClean="0">
                <a:solidFill>
                  <a:schemeClr val="bg1"/>
                </a:solidFill>
              </a:rPr>
              <a:t>Piłkę trzymaj w palcach do nasady dłoni;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200" dirty="0" smtClean="0">
                <a:solidFill>
                  <a:schemeClr val="bg1"/>
                </a:solidFill>
              </a:rPr>
              <a:t>Niewielka przestrzeń między piłką i dłonią;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200" dirty="0" smtClean="0">
                <a:solidFill>
                  <a:schemeClr val="bg1"/>
                </a:solidFill>
              </a:rPr>
              <a:t>Nadgarstek odchylony do tyłu przed rzutem; Obie ręce powinny znajdować się na piłce</a:t>
            </a:r>
            <a:r>
              <a:rPr lang="pl-PL" sz="2400" dirty="0" smtClean="0">
                <a:solidFill>
                  <a:schemeClr val="bg1"/>
                </a:solidFill>
              </a:rPr>
              <a:t>.</a:t>
            </a:r>
            <a:endParaRPr lang="pl-PL" sz="2400" dirty="0">
              <a:solidFill>
                <a:schemeClr val="bg1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543079" y="5899095"/>
            <a:ext cx="11060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</a:rPr>
              <a:t>Kiedy piłka opuszcza rękę jej lot powinien być dodatkowo kontrolowany palcami. Palce i nadgarstek nadają piłce wsteczny ruch rotacyjny.  </a:t>
            </a:r>
            <a:endParaRPr lang="pl-PL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548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0354" y="710295"/>
            <a:ext cx="9404723" cy="1400530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Pamiętaj aby: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pl-PL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97250" y="1949887"/>
            <a:ext cx="9547516" cy="4438034"/>
          </a:xfrm>
        </p:spPr>
        <p:txBody>
          <a:bodyPr/>
          <a:lstStyle/>
          <a:p>
            <a:pPr algn="just"/>
            <a:r>
              <a:rPr lang="pl-PL" dirty="0" smtClean="0">
                <a:solidFill>
                  <a:schemeClr val="bg1"/>
                </a:solidFill>
              </a:rPr>
              <a:t>Trzymać piłkę rozwartymi palcami;</a:t>
            </a:r>
          </a:p>
          <a:p>
            <a:pPr algn="just"/>
            <a:r>
              <a:rPr lang="pl-PL" dirty="0" smtClean="0">
                <a:solidFill>
                  <a:schemeClr val="bg1"/>
                </a:solidFill>
              </a:rPr>
              <a:t>Ugiąć nogi w kolanach;</a:t>
            </a:r>
          </a:p>
          <a:p>
            <a:pPr algn="just"/>
            <a:r>
              <a:rPr lang="pl-PL" dirty="0" smtClean="0">
                <a:solidFill>
                  <a:schemeClr val="bg1"/>
                </a:solidFill>
              </a:rPr>
              <a:t>Przyjąć wygodną pozycję z jedną stopą wysuniętą do przodu, zachować równowagę,</a:t>
            </a:r>
          </a:p>
          <a:p>
            <a:pPr algn="just"/>
            <a:r>
              <a:rPr lang="pl-PL" dirty="0" smtClean="0">
                <a:solidFill>
                  <a:schemeClr val="bg1"/>
                </a:solidFill>
              </a:rPr>
              <a:t>Ciężar ciała spoczywał na obu stopach;</a:t>
            </a:r>
          </a:p>
          <a:p>
            <a:pPr algn="just"/>
            <a:r>
              <a:rPr lang="pl-PL" dirty="0" smtClean="0">
                <a:solidFill>
                  <a:schemeClr val="bg1"/>
                </a:solidFill>
              </a:rPr>
              <a:t>Rzut wykonać placami przy rozluźnionym nadgarstku ruchem ciągłym;</a:t>
            </a:r>
          </a:p>
          <a:p>
            <a:pPr algn="just"/>
            <a:r>
              <a:rPr lang="pl-PL" dirty="0" smtClean="0">
                <a:solidFill>
                  <a:schemeClr val="bg1"/>
                </a:solidFill>
              </a:rPr>
              <a:t>Nie patrzeć na piłkę – wzrok kierować na cel;</a:t>
            </a:r>
          </a:p>
          <a:p>
            <a:pPr algn="just"/>
            <a:r>
              <a:rPr lang="pl-PL" dirty="0" smtClean="0">
                <a:solidFill>
                  <a:schemeClr val="bg1"/>
                </a:solidFill>
              </a:rPr>
              <a:t>Po rzucie rękę zostawić wyprostowaną;</a:t>
            </a:r>
          </a:p>
          <a:p>
            <a:pPr algn="just"/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811675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Ćwiczenia – rzut z miejsca</a:t>
            </a:r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46111" y="1363851"/>
            <a:ext cx="9779336" cy="4605459"/>
          </a:xfrm>
        </p:spPr>
        <p:txBody>
          <a:bodyPr>
            <a:noAutofit/>
          </a:bodyPr>
          <a:lstStyle/>
          <a:p>
            <a:pPr algn="just"/>
            <a:r>
              <a:rPr lang="pl-PL" dirty="0" smtClean="0">
                <a:solidFill>
                  <a:schemeClr val="bg1"/>
                </a:solidFill>
              </a:rPr>
              <a:t>Ćwiczący w siadzie skrzyżnym trzyma piłkę ułożoną na palcach jednej ręki nad głową, druga ręka podtrzymuje piłkę z boku. Następnie wyrzuca ją w górę prostując łokieć, kończąc rzut nadgarstkiem.</a:t>
            </a:r>
          </a:p>
          <a:p>
            <a:pPr marL="0" indent="0" algn="just">
              <a:buNone/>
            </a:pPr>
            <a:endParaRPr lang="pl-PL" dirty="0" smtClean="0">
              <a:solidFill>
                <a:schemeClr val="bg1"/>
              </a:solidFill>
            </a:endParaRPr>
          </a:p>
          <a:p>
            <a:pPr algn="just"/>
            <a:r>
              <a:rPr lang="pl-PL" dirty="0" err="1" smtClean="0">
                <a:solidFill>
                  <a:schemeClr val="bg1"/>
                </a:solidFill>
              </a:rPr>
              <a:t>J.w</a:t>
            </a:r>
            <a:r>
              <a:rPr lang="pl-PL" dirty="0" smtClean="0">
                <a:solidFill>
                  <a:schemeClr val="bg1"/>
                </a:solidFill>
              </a:rPr>
              <a:t>. w leżeniu tyłem.</a:t>
            </a:r>
          </a:p>
          <a:p>
            <a:pPr marL="0" indent="0" algn="just">
              <a:buNone/>
            </a:pPr>
            <a:endParaRPr lang="pl-PL" dirty="0" smtClean="0">
              <a:solidFill>
                <a:schemeClr val="bg1"/>
              </a:solidFill>
            </a:endParaRPr>
          </a:p>
          <a:p>
            <a:pPr algn="just"/>
            <a:r>
              <a:rPr lang="pl-PL" dirty="0" smtClean="0">
                <a:solidFill>
                  <a:schemeClr val="bg1"/>
                </a:solidFill>
              </a:rPr>
              <a:t>Ćwiczący w parach w siadzie skrzyżnym (1,5-2 m) naprzeciw siebie wykonują rzuty do partnera.</a:t>
            </a:r>
          </a:p>
          <a:p>
            <a:pPr marL="0" indent="0" algn="just">
              <a:buNone/>
            </a:pPr>
            <a:endParaRPr lang="pl-PL" dirty="0" smtClean="0">
              <a:solidFill>
                <a:schemeClr val="bg1"/>
              </a:solidFill>
            </a:endParaRPr>
          </a:p>
          <a:p>
            <a:pPr algn="just"/>
            <a:r>
              <a:rPr lang="pl-PL" dirty="0" err="1" smtClean="0">
                <a:solidFill>
                  <a:schemeClr val="bg1"/>
                </a:solidFill>
              </a:rPr>
              <a:t>J.w</a:t>
            </a:r>
            <a:r>
              <a:rPr lang="pl-PL" dirty="0" smtClean="0">
                <a:solidFill>
                  <a:schemeClr val="bg1"/>
                </a:solidFill>
              </a:rPr>
              <a:t>. w pozycji wysokiej.</a:t>
            </a:r>
          </a:p>
          <a:p>
            <a:pPr marL="0" indent="0" algn="just">
              <a:buNone/>
            </a:pPr>
            <a:endParaRPr lang="pl-PL" dirty="0" smtClean="0">
              <a:solidFill>
                <a:schemeClr val="bg1"/>
              </a:solidFill>
            </a:endParaRPr>
          </a:p>
          <a:p>
            <a:pPr algn="just"/>
            <a:r>
              <a:rPr lang="pl-PL" dirty="0" err="1" smtClean="0">
                <a:solidFill>
                  <a:schemeClr val="bg1"/>
                </a:solidFill>
              </a:rPr>
              <a:t>J.w</a:t>
            </a:r>
            <a:r>
              <a:rPr lang="pl-PL" dirty="0" smtClean="0">
                <a:solidFill>
                  <a:schemeClr val="bg1"/>
                </a:solidFill>
              </a:rPr>
              <a:t>. z pracą nóg (stopy równolegle na szerokość bioder, kolana ugięte, piłka nad głową na palcach dłoni rzucającej – wyrzut piłki do partnera poprzez wyprost kolan, łokcia i pracę nadgarstka).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663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46111" y="1552642"/>
            <a:ext cx="10088429" cy="4395151"/>
          </a:xfrm>
        </p:spPr>
        <p:txBody>
          <a:bodyPr/>
          <a:lstStyle/>
          <a:p>
            <a:pPr algn="just"/>
            <a:r>
              <a:rPr lang="pl-PL" dirty="0" smtClean="0">
                <a:solidFill>
                  <a:schemeClr val="bg1"/>
                </a:solidFill>
              </a:rPr>
              <a:t>Rzut jednorącz prawą i lewą ręką, druga ręka opuszczona – kształtowanie pracy nadgarstka.</a:t>
            </a:r>
          </a:p>
          <a:p>
            <a:pPr marL="0" indent="0" algn="just">
              <a:buNone/>
            </a:pPr>
            <a:endParaRPr lang="pl-PL" dirty="0" smtClean="0">
              <a:solidFill>
                <a:schemeClr val="bg1"/>
              </a:solidFill>
            </a:endParaRPr>
          </a:p>
          <a:p>
            <a:pPr algn="just"/>
            <a:r>
              <a:rPr lang="pl-PL" dirty="0" smtClean="0">
                <a:solidFill>
                  <a:schemeClr val="bg1"/>
                </a:solidFill>
              </a:rPr>
              <a:t>Rzuty do kosza z miejsca 2-3 m od kosza ze środka, z prawej i lewej strony (ćwiczący w parach – jedne rzuca, drugi zbiera piłkę i podaje) – stopniowo zwiększamy odległość od kosza.</a:t>
            </a:r>
          </a:p>
          <a:p>
            <a:pPr marL="0" indent="0" algn="just">
              <a:buNone/>
            </a:pPr>
            <a:endParaRPr lang="pl-PL" dirty="0" smtClean="0">
              <a:solidFill>
                <a:schemeClr val="bg1"/>
              </a:solidFill>
            </a:endParaRPr>
          </a:p>
          <a:p>
            <a:pPr algn="just"/>
            <a:r>
              <a:rPr lang="pl-PL" dirty="0" smtClean="0">
                <a:solidFill>
                  <a:schemeClr val="bg1"/>
                </a:solidFill>
              </a:rPr>
              <a:t>Konkurs rzutów do kosza; ćwiczący ustawieni w rzędach rzucają do uzyskania 10 rzutów celnych. Po rzucie ćwiczący zbiera piłkę, podaje partnerowi i zajmuje miejsce na końcu rzędu.</a:t>
            </a:r>
          </a:p>
          <a:p>
            <a:endParaRPr lang="pl-PL" dirty="0"/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Ćwiczenia – rzut z miejsca</a:t>
            </a:r>
            <a:endParaRPr lang="pl-PL" b="1" dirty="0">
              <a:solidFill>
                <a:schemeClr val="bg1"/>
              </a:solidFill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631" y="4895919"/>
            <a:ext cx="3683358" cy="1820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9636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Filmik pokazowy</a:t>
            </a:r>
            <a:br>
              <a:rPr lang="pl-PL" b="1" dirty="0" smtClean="0">
                <a:solidFill>
                  <a:schemeClr val="bg1"/>
                </a:solidFill>
              </a:rPr>
            </a:br>
            <a:r>
              <a:rPr lang="pl-PL" b="1" dirty="0" smtClean="0">
                <a:solidFill>
                  <a:schemeClr val="bg1"/>
                </a:solidFill>
              </a:rPr>
              <a:t>(rzut z miejsca jednorącz)</a:t>
            </a:r>
            <a:endParaRPr lang="pl-PL" b="1" dirty="0">
              <a:solidFill>
                <a:schemeClr val="bg1"/>
              </a:solidFill>
            </a:endParaRPr>
          </a:p>
        </p:txBody>
      </p:sp>
      <p:pic>
        <p:nvPicPr>
          <p:cNvPr id="4" name="wUa3VsBm0s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60553" y="2226735"/>
            <a:ext cx="5981900" cy="3364819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1030309" y="5641875"/>
            <a:ext cx="9285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solidFill>
                  <a:schemeClr val="bg1"/>
                </a:solidFill>
              </a:rPr>
              <a:t>Aby uruchomić filmik należy włączyć pokaz slajdów i kliknąć kilka razy w obrazek</a:t>
            </a:r>
          </a:p>
          <a:p>
            <a:pPr algn="ctr"/>
            <a:r>
              <a:rPr lang="pl-PL" dirty="0">
                <a:solidFill>
                  <a:schemeClr val="bg1"/>
                </a:solidFill>
              </a:rPr>
              <a:t>Link: https://www.youtube.com/watch?v=wUa3VsBm0sE</a:t>
            </a:r>
          </a:p>
        </p:txBody>
      </p:sp>
    </p:spTree>
    <p:extLst>
      <p:ext uri="{BB962C8B-B14F-4D97-AF65-F5344CB8AC3E}">
        <p14:creationId xmlns:p14="http://schemas.microsoft.com/office/powerpoint/2010/main" val="340459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Niestandardowy 4">
      <a:dk1>
        <a:srgbClr val="000000"/>
      </a:dk1>
      <a:lt1>
        <a:srgbClr val="FFFFFF"/>
      </a:lt1>
      <a:dk2>
        <a:srgbClr val="D092A7"/>
      </a:dk2>
      <a:lt2>
        <a:srgbClr val="FEFAC9"/>
      </a:lt2>
      <a:accent1>
        <a:srgbClr val="8A3C56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92</TotalTime>
  <Words>335</Words>
  <Application>Microsoft Office PowerPoint</Application>
  <PresentationFormat>Panoramiczny</PresentationFormat>
  <Paragraphs>35</Paragraphs>
  <Slides>6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Jon</vt:lpstr>
      <vt:lpstr>Rzut do kosza z miejsca</vt:lpstr>
      <vt:lpstr>Rzut z miejsca – technika wykonania</vt:lpstr>
      <vt:lpstr>Pamiętaj aby: </vt:lpstr>
      <vt:lpstr>Ćwiczenia – rzut z miejsca</vt:lpstr>
      <vt:lpstr>Ćwiczenia – rzut z miejsca</vt:lpstr>
      <vt:lpstr>Filmik pokazowy (rzut z miejsca jednorącz)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Rzut do kosza z miejsca</dc:title>
  <dc:creator>Admin1</dc:creator>
  <cp:lastModifiedBy>admin</cp:lastModifiedBy>
  <cp:revision>9</cp:revision>
  <dcterms:created xsi:type="dcterms:W3CDTF">2020-05-04T13:48:13Z</dcterms:created>
  <dcterms:modified xsi:type="dcterms:W3CDTF">2020-05-05T16:56:37Z</dcterms:modified>
</cp:coreProperties>
</file>